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sldIdLst>
    <p:sldId id="256" r:id="rId2"/>
    <p:sldId id="258" r:id="rId3"/>
    <p:sldId id="277" r:id="rId4"/>
    <p:sldId id="278" r:id="rId5"/>
    <p:sldId id="279" r:id="rId6"/>
    <p:sldId id="280" r:id="rId7"/>
    <p:sldId id="281" r:id="rId8"/>
    <p:sldId id="282" r:id="rId9"/>
    <p:sldId id="259" r:id="rId10"/>
    <p:sldId id="260" r:id="rId11"/>
    <p:sldId id="261" r:id="rId12"/>
    <p:sldId id="263" r:id="rId13"/>
    <p:sldId id="265" r:id="rId14"/>
    <p:sldId id="266" r:id="rId15"/>
    <p:sldId id="268" r:id="rId16"/>
    <p:sldId id="271" r:id="rId17"/>
    <p:sldId id="272" r:id="rId18"/>
    <p:sldId id="273" r:id="rId19"/>
    <p:sldId id="283" r:id="rId20"/>
    <p:sldId id="25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2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1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17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3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8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0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83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97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36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22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3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2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szki.hu/" TargetMode="External"/><Relationship Id="rId2" Type="http://schemas.openxmlformats.org/officeDocument/2006/relationships/hyperlink" Target="mailto:titkarsag@arpadszki.hu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8473" y="2554886"/>
            <a:ext cx="7436894" cy="960750"/>
          </a:xfrm>
        </p:spPr>
        <p:txBody>
          <a:bodyPr>
            <a:noAutofit/>
          </a:bodyPr>
          <a:lstStyle/>
          <a:p>
            <a:r>
              <a:rPr lang="hu-HU" sz="5400" dirty="0" smtClean="0">
                <a:solidFill>
                  <a:schemeClr val="tx1"/>
                </a:solidFill>
              </a:rPr>
              <a:t>Székesfehérvári SZC</a:t>
            </a:r>
            <a:endParaRPr lang="hu-HU" sz="5400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367" y="355091"/>
            <a:ext cx="3805502" cy="285412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308473" y="3515636"/>
            <a:ext cx="11242396" cy="16182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hu-HU" sz="5400" dirty="0" smtClean="0"/>
              <a:t>Árpád TECHNIKUM, </a:t>
            </a:r>
            <a:br>
              <a:rPr lang="hu-HU" sz="5400" dirty="0" smtClean="0"/>
            </a:br>
            <a:r>
              <a:rPr lang="hu-HU" sz="5400" dirty="0" err="1" smtClean="0"/>
              <a:t>SzakkÉPZŐ</a:t>
            </a:r>
            <a:r>
              <a:rPr lang="hu-HU" sz="5400" dirty="0" smtClean="0"/>
              <a:t> iskola és kollégium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33828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646" y="167191"/>
            <a:ext cx="3052939" cy="20352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112107"/>
            <a:ext cx="8313434" cy="995082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Elektronika és elektrotechnika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1264024"/>
            <a:ext cx="10517188" cy="502919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Megszerezhető végzettség : </a:t>
            </a:r>
            <a:r>
              <a:rPr lang="hu-HU" b="1" dirty="0" smtClean="0"/>
              <a:t>Erősáramú elektrotechnikus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Csoportbontásban tanulható tantárgyak: idegen nyelv, informatika, matematika, szakmai tárgyak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Az öt </a:t>
            </a:r>
            <a:r>
              <a:rPr lang="hu-HU" dirty="0"/>
              <a:t>év alatt megszerzett tudás nemcsak elméleti, hanem gyakorlati is, kezdve a </a:t>
            </a:r>
            <a:r>
              <a:rPr lang="hu-HU" dirty="0" smtClean="0"/>
              <a:t>fémipari munkáktól </a:t>
            </a:r>
            <a:r>
              <a:rPr lang="hu-HU" dirty="0"/>
              <a:t>a villanyszerelésen keresztül a PLC programozásig.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Külső </a:t>
            </a:r>
            <a:r>
              <a:rPr lang="hu-HU" dirty="0"/>
              <a:t>és belső gyakorlaton, valamint </a:t>
            </a:r>
            <a:r>
              <a:rPr lang="hu-HU" dirty="0" smtClean="0"/>
              <a:t>elméleti órákon </a:t>
            </a:r>
            <a:r>
              <a:rPr lang="hu-HU" dirty="0"/>
              <a:t>sajátíthatják el a szakmához tartozó elméleti és gyakorlati tudást és a műszaki gondolkodást</a:t>
            </a:r>
            <a:r>
              <a:rPr lang="hu-HU" dirty="0" smtClean="0"/>
              <a:t>.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Az itt végző </a:t>
            </a:r>
            <a:r>
              <a:rPr lang="hu-HU" dirty="0"/>
              <a:t>tanulók tovább tudnak tanulni, </a:t>
            </a:r>
            <a:r>
              <a:rPr lang="hu-HU" dirty="0" smtClean="0"/>
              <a:t>például villamosmérnöknek a Műszaki Egyetemen, vagy az </a:t>
            </a:r>
            <a:r>
              <a:rPr lang="hu-HU" dirty="0"/>
              <a:t>Óbudai </a:t>
            </a:r>
            <a:r>
              <a:rPr lang="hu-HU" dirty="0" smtClean="0"/>
              <a:t>Egyetemen és </a:t>
            </a:r>
            <a:r>
              <a:rPr lang="hu-HU" dirty="0"/>
              <a:t>akár a felsőoktatási duális képzésben is részt vehetnek.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Akinek a szakma elvégzése után más tervei vannak, rengeteg munkahely közül válogathat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Cégek</a:t>
            </a:r>
            <a:r>
              <a:rPr lang="hu-HU" dirty="0"/>
              <a:t>, gyárak</a:t>
            </a:r>
            <a:r>
              <a:rPr lang="hu-HU" dirty="0" smtClean="0"/>
              <a:t>, szolgáltatók </a:t>
            </a:r>
            <a:r>
              <a:rPr lang="hu-HU" dirty="0"/>
              <a:t>keresik a szakmában végzett szakembereket.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40344"/>
            <a:ext cx="10058400" cy="995082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Rendészet és közszolgálat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1264024"/>
            <a:ext cx="10517188" cy="5029199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Megszerezhető végzettség : </a:t>
            </a:r>
            <a:r>
              <a:rPr lang="hu-HU" b="1" dirty="0" smtClean="0"/>
              <a:t>Közszolgálati technikus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Csoportbontásban tanulható tantárgyak: idegen nyelv, informatika, matematika, szakmai tárgyak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1999 óta, kiváló szakemberek segítségével szakmai elméleti és gyakorlati oktatás, önvédelmi képzés. Látogatások a rendőrségen, </a:t>
            </a:r>
            <a:r>
              <a:rPr lang="hu-HU" dirty="0" err="1" smtClean="0"/>
              <a:t>büntetésvégtrehajtási</a:t>
            </a:r>
            <a:r>
              <a:rPr lang="hu-HU" dirty="0" smtClean="0"/>
              <a:t> intézetekben, részvétel az országos Rendőrnapon.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Továbbtanulási lehetőségek a Nemzetvédelmi Egyetemen, az Altiszti Akadémián, vagy a rendőség hivatásos állományában.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425" y="822134"/>
            <a:ext cx="2847975" cy="16002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40344"/>
            <a:ext cx="10058400" cy="995082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Szépészet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2269475"/>
            <a:ext cx="10517188" cy="3833869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Megszerezhető végzettség : </a:t>
            </a:r>
            <a:r>
              <a:rPr lang="hu-HU" b="1" dirty="0" smtClean="0"/>
              <a:t>Fodrász vagy Kozmetikus technikus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Csoportbontásban tanulható tantárgyak: idegen nyelv, informatika, matematika, szakmai tárgyak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Szépészeti képzéseink nagyon népszerűek, tanulóink rendszeresen vesznek részt országos és nemzetközi fodrász és kozmetikus versenyeken.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b="1" dirty="0" smtClean="0"/>
              <a:t>Jó </a:t>
            </a:r>
            <a:r>
              <a:rPr lang="hu-HU" b="1" dirty="0"/>
              <a:t>választás, </a:t>
            </a:r>
            <a:r>
              <a:rPr lang="hu-HU" b="1" dirty="0" smtClean="0"/>
              <a:t>ha: </a:t>
            </a:r>
            <a:r>
              <a:rPr lang="hu-HU" dirty="0" smtClean="0"/>
              <a:t>kreatív vagy, érdekel </a:t>
            </a:r>
            <a:r>
              <a:rPr lang="hu-HU" dirty="0"/>
              <a:t>a divat világa</a:t>
            </a:r>
            <a:r>
              <a:rPr lang="hu-HU" dirty="0" smtClean="0"/>
              <a:t>, szeretsz </a:t>
            </a:r>
            <a:r>
              <a:rPr lang="hu-HU" dirty="0"/>
              <a:t>emberekkel </a:t>
            </a:r>
            <a:r>
              <a:rPr lang="hu-HU" dirty="0" smtClean="0"/>
              <a:t>dolgozni, jó </a:t>
            </a:r>
            <a:r>
              <a:rPr lang="hu-HU" dirty="0"/>
              <a:t>a </a:t>
            </a:r>
            <a:r>
              <a:rPr lang="hu-HU" dirty="0" smtClean="0"/>
              <a:t>kézügyességed,  jó </a:t>
            </a:r>
            <a:r>
              <a:rPr lang="hu-HU" dirty="0"/>
              <a:t>a kommunikációs képességed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006" y="0"/>
            <a:ext cx="2628900" cy="174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7564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40344"/>
            <a:ext cx="10058400" cy="995082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Sport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1264024"/>
            <a:ext cx="10517188" cy="5029199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Megszerezhető végzettség : </a:t>
            </a:r>
            <a:r>
              <a:rPr lang="hu-HU" b="1" dirty="0" smtClean="0"/>
              <a:t>Sportedző (atlétika) - sportszervező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Csoportbontásban tanulható tantárgyak: idegen nyelv, informatika, matematika, szakmai tárgyak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Rendszeres testmozgás, tudatos életmód.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Gyakorlati foglalkozásaikat nem csak iskolai keretek között, hanem az Alba </a:t>
            </a:r>
            <a:r>
              <a:rPr lang="hu-HU" dirty="0" err="1"/>
              <a:t>Regia</a:t>
            </a:r>
            <a:r>
              <a:rPr lang="hu-HU" dirty="0"/>
              <a:t> Atlétikai Klub szakembereinek segítségével végzik el. Edzéseken, versenyeken vesznek részt, ahol országos és világhírű atlétákat figyelhetnek meg testközelből. 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dirty="0"/>
              <a:t>Az öt év alatt a tanulók különböző sportágakban amatőr és diákolimpiai versenyeken vehetnek részt, melyek során bizonyíthatják tudásukat, országos szintű eredményeket érnek el.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89" y="40344"/>
            <a:ext cx="2562225" cy="17811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40344"/>
            <a:ext cx="10058400" cy="995082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Honvédelem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1264024"/>
            <a:ext cx="10517188" cy="5029199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Megszerezhető végzettség : </a:t>
            </a:r>
            <a:r>
              <a:rPr lang="hu-HU" b="1" dirty="0" smtClean="0"/>
              <a:t>Honvéd kadét</a:t>
            </a:r>
            <a:r>
              <a:rPr lang="hu-HU" b="1" dirty="0"/>
              <a:t> </a:t>
            </a:r>
            <a:endParaRPr lang="hu-HU" b="1" dirty="0" smtClean="0"/>
          </a:p>
          <a:p>
            <a:pPr indent="715963" algn="just">
              <a:lnSpc>
                <a:spcPct val="150000"/>
              </a:lnSpc>
              <a:spcBef>
                <a:spcPts val="600"/>
              </a:spcBef>
            </a:pPr>
            <a:r>
              <a:rPr lang="hu-HU" dirty="0" smtClean="0">
                <a:solidFill>
                  <a:schemeClr val="tx1"/>
                </a:solidFill>
              </a:rPr>
              <a:t>(informatikai </a:t>
            </a:r>
            <a:r>
              <a:rPr lang="hu-HU" dirty="0">
                <a:solidFill>
                  <a:schemeClr val="tx1"/>
                </a:solidFill>
              </a:rPr>
              <a:t>rendszer- és alkalmazás-üzemeltető </a:t>
            </a:r>
            <a:r>
              <a:rPr lang="hu-HU" dirty="0" smtClean="0">
                <a:solidFill>
                  <a:schemeClr val="tx1"/>
                </a:solidFill>
              </a:rPr>
              <a:t>szakmairány)</a:t>
            </a:r>
            <a:endParaRPr lang="hu-HU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Csoportbontásban tanulható tantárgyak: idegen nyelv, informatika, matematika, szakmai tárgyak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/>
              <a:t>minden </a:t>
            </a:r>
            <a:r>
              <a:rPr lang="hu-HU" dirty="0" smtClean="0"/>
              <a:t>tanuló formaruha </a:t>
            </a:r>
            <a:r>
              <a:rPr lang="hu-HU" dirty="0"/>
              <a:t>szettet </a:t>
            </a:r>
            <a:r>
              <a:rPr lang="hu-HU" dirty="0" smtClean="0"/>
              <a:t>kap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katonai </a:t>
            </a:r>
            <a:r>
              <a:rPr lang="hu-HU" dirty="0"/>
              <a:t>alakulatok hivatásos katonái tartanak képzéseket,, tartanak Béka tábort, nyári tábort </a:t>
            </a:r>
            <a:r>
              <a:rPr lang="hu-HU" dirty="0" smtClean="0"/>
              <a:t>és gyakorlatot</a:t>
            </a:r>
            <a:endParaRPr lang="hu-HU" dirty="0"/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minden </a:t>
            </a:r>
            <a:r>
              <a:rPr lang="hu-HU" dirty="0"/>
              <a:t>évben </a:t>
            </a:r>
            <a:r>
              <a:rPr lang="hu-HU" dirty="0" smtClean="0"/>
              <a:t>zajlanak </a:t>
            </a:r>
            <a:r>
              <a:rPr lang="hu-HU" dirty="0"/>
              <a:t>évközben szabadidős tevékenységek: túrák, </a:t>
            </a:r>
            <a:r>
              <a:rPr lang="hu-HU" dirty="0" err="1"/>
              <a:t>airsoft</a:t>
            </a:r>
            <a:r>
              <a:rPr lang="hu-HU" dirty="0"/>
              <a:t>- </a:t>
            </a:r>
            <a:r>
              <a:rPr lang="hu-HU" dirty="0" err="1" smtClean="0"/>
              <a:t>éspaintball</a:t>
            </a:r>
            <a:r>
              <a:rPr lang="hu-HU" dirty="0" smtClean="0"/>
              <a:t>- </a:t>
            </a:r>
            <a:r>
              <a:rPr lang="hu-HU" dirty="0"/>
              <a:t>lövészet, táborok, múzeumok, laktanyák látogatása teljese ellátással, különjárattal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minden </a:t>
            </a:r>
            <a:r>
              <a:rPr lang="hu-HU" dirty="0"/>
              <a:t>hónapban a kirándulások mellett speciális országos versenyekre járunk: például </a:t>
            </a:r>
            <a:r>
              <a:rPr lang="hu-HU" dirty="0" smtClean="0"/>
              <a:t>szituációs lövészet</a:t>
            </a:r>
            <a:r>
              <a:rPr lang="hu-HU" dirty="0"/>
              <a:t>, Haditorna, Járőrverseny, akadályverseny, közelharci tusa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évente fejlesztjük </a:t>
            </a:r>
            <a:r>
              <a:rPr lang="hu-HU" dirty="0"/>
              <a:t>eszköztárunk, jelenleg például légfegyverekkel, </a:t>
            </a:r>
            <a:r>
              <a:rPr lang="hu-HU" dirty="0" smtClean="0"/>
              <a:t>lézer-</a:t>
            </a:r>
            <a:r>
              <a:rPr lang="hu-HU" dirty="0" err="1" smtClean="0"/>
              <a:t>taggel</a:t>
            </a:r>
            <a:r>
              <a:rPr lang="hu-HU" dirty="0" smtClean="0"/>
              <a:t>, fegyver-replikákkal</a:t>
            </a:r>
            <a:r>
              <a:rPr lang="hu-HU" dirty="0"/>
              <a:t>, akadálypályával, közelharci-önvédelmi </a:t>
            </a:r>
            <a:r>
              <a:rPr lang="hu-HU" dirty="0" smtClean="0"/>
              <a:t>eszközökkel</a:t>
            </a:r>
            <a:endParaRPr lang="hu-HU" dirty="0"/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a Honvédelmi Sportszövetség </a:t>
            </a:r>
            <a:r>
              <a:rPr lang="hu-HU" dirty="0"/>
              <a:t>támogatja évente 15 főnek a B-kategóriás jogosítvány ingyenes vagy </a:t>
            </a:r>
            <a:r>
              <a:rPr lang="hu-HU" dirty="0" smtClean="0"/>
              <a:t>támogatott megszerzését</a:t>
            </a:r>
            <a:r>
              <a:rPr lang="hu-HU" dirty="0"/>
              <a:t>.</a:t>
            </a:r>
            <a:endParaRPr lang="hu-HU" dirty="0" smtClean="0"/>
          </a:p>
        </p:txBody>
      </p:sp>
      <p:pic>
        <p:nvPicPr>
          <p:cNvPr id="1026" name="Picture 2" descr="http://www.arpad-szfvar.sulinet.hu/sites/default/files/styles/media_gallery_large/public/katonanap2016_423.JPG?itok=Cf6cWOp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81" y="5850"/>
            <a:ext cx="3050333" cy="22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564777"/>
            <a:ext cx="10058400" cy="1021976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Tervezett Szakképző iskolai osztályok</a:t>
            </a:r>
            <a:endParaRPr lang="hu-HU" sz="4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898142" y="1990165"/>
            <a:ext cx="8395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Villanyszerelő</a:t>
            </a:r>
          </a:p>
          <a:p>
            <a:pPr algn="ctr"/>
            <a:r>
              <a:rPr lang="hu-HU" sz="4000" dirty="0" smtClean="0"/>
              <a:t>Kárpitos</a:t>
            </a:r>
          </a:p>
          <a:p>
            <a:pPr algn="ctr"/>
            <a:r>
              <a:rPr lang="hu-HU" sz="4000" dirty="0" smtClean="0"/>
              <a:t>Divatszabó</a:t>
            </a:r>
          </a:p>
          <a:p>
            <a:pPr algn="ctr"/>
            <a:r>
              <a:rPr lang="hu-HU" sz="4000" dirty="0" smtClean="0"/>
              <a:t>Elektronikai műszerész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40344"/>
            <a:ext cx="10058400" cy="1590152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Villanyszerelő </a:t>
            </a:r>
            <a:br>
              <a:rPr lang="hu-HU" sz="4000" b="1" dirty="0" smtClean="0"/>
            </a:br>
            <a:r>
              <a:rPr lang="hu-HU" sz="4000" b="1" dirty="0" smtClean="0"/>
              <a:t> Elektronikai műszerész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1465243"/>
            <a:ext cx="10517188" cy="4827980"/>
          </a:xfrm>
        </p:spPr>
        <p:txBody>
          <a:bodyPr>
            <a:normAutofit fontScale="92500"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Három év alatt </a:t>
            </a:r>
            <a:r>
              <a:rPr lang="hu-HU" dirty="0" smtClean="0"/>
              <a:t>szakmai bizonyítványt </a:t>
            </a:r>
            <a:r>
              <a:rPr lang="hu-HU" dirty="0"/>
              <a:t>és hasznosítható tudást szerezhetnek</a:t>
            </a:r>
            <a:r>
              <a:rPr lang="hu-HU" dirty="0" smtClean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elmélet mellett nagy hangsúlyt kap a gyakorlat</a:t>
            </a:r>
            <a:r>
              <a:rPr lang="hu-HU" dirty="0" smtClean="0"/>
              <a:t>. Tanműhelyeinkben </a:t>
            </a:r>
            <a:r>
              <a:rPr lang="hu-HU" dirty="0"/>
              <a:t>kis csoportokban elsajátíthatják a szakma alapjait, megtanulják a szükséges elméleti </a:t>
            </a:r>
            <a:r>
              <a:rPr lang="hu-HU" dirty="0" smtClean="0"/>
              <a:t>és gyakorlati </a:t>
            </a:r>
            <a:r>
              <a:rPr lang="hu-HU" dirty="0"/>
              <a:t>tudnivalókat, majd a felsőbb években vállalkozóknál, kisebb nagyobb cégeknél egyenesen </a:t>
            </a:r>
            <a:r>
              <a:rPr lang="hu-HU" dirty="0" smtClean="0"/>
              <a:t>az iparban </a:t>
            </a:r>
            <a:r>
              <a:rPr lang="hu-HU" dirty="0"/>
              <a:t>végezhetik a szakmai gyakorlatot.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Követjük </a:t>
            </a:r>
            <a:r>
              <a:rPr lang="hu-HU" dirty="0"/>
              <a:t>a legújabb trendeket, igyekszünk lépést tartani </a:t>
            </a:r>
            <a:r>
              <a:rPr lang="hu-HU" dirty="0" smtClean="0"/>
              <a:t>a fejlődéssel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szakmai bizonyítvány megszerzése után rengeteg </a:t>
            </a:r>
            <a:r>
              <a:rPr lang="hu-HU" dirty="0" smtClean="0"/>
              <a:t>munkalehetőség várja </a:t>
            </a:r>
            <a:r>
              <a:rPr lang="hu-HU" dirty="0"/>
              <a:t>a frissen végzett szakembereket. Cégek, gyárak karbantartóikén, szakmunkásként, vagy </a:t>
            </a:r>
            <a:r>
              <a:rPr lang="hu-HU" dirty="0" smtClean="0"/>
              <a:t>akár vállalkozóként </a:t>
            </a:r>
            <a:r>
              <a:rPr lang="hu-HU" dirty="0"/>
              <a:t>is elhelyezkedhetnek, külföldön is, belföldön is.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Csoportbontásban tanulható tantárgyak: idegen nyelv, informatika, matematika, szakmai tárgyak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437" y="132043"/>
            <a:ext cx="2619375" cy="174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40344"/>
            <a:ext cx="10058400" cy="995082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Kárpitos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1264024"/>
            <a:ext cx="10517188" cy="5029199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A kárpitos munkája során ülő és fekvő bútorokat, jármű belsőt készít, </a:t>
            </a:r>
            <a:endParaRPr lang="hu-HU" dirty="0" smtClean="0"/>
          </a:p>
          <a:p>
            <a:pPr indent="363538" algn="just">
              <a:lnSpc>
                <a:spcPct val="150000"/>
              </a:lnSpc>
              <a:spcBef>
                <a:spcPts val="0"/>
              </a:spcBef>
            </a:pPr>
            <a:r>
              <a:rPr lang="hu-HU" sz="2100" dirty="0"/>
              <a:t>számtalan és </a:t>
            </a:r>
            <a:r>
              <a:rPr lang="hu-HU" sz="2100" dirty="0" smtClean="0"/>
              <a:t>igen </a:t>
            </a:r>
            <a:r>
              <a:rPr lang="hu-HU" dirty="0" smtClean="0"/>
              <a:t>változatos </a:t>
            </a:r>
            <a:r>
              <a:rPr lang="hu-HU" dirty="0"/>
              <a:t>munkafolyamatot végez el.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Tartószerkezetet szerel, erre elkészíti a rugózatot, </a:t>
            </a:r>
            <a:r>
              <a:rPr lang="hu-HU" dirty="0" err="1"/>
              <a:t>párnázatot</a:t>
            </a:r>
            <a:r>
              <a:rPr lang="hu-HU" dirty="0"/>
              <a:t> majd kiszabja a bevonó</a:t>
            </a:r>
          </a:p>
          <a:p>
            <a:pPr marL="363538" algn="just">
              <a:lnSpc>
                <a:spcPct val="150000"/>
              </a:lnSpc>
              <a:spcBef>
                <a:spcPts val="0"/>
              </a:spcBef>
            </a:pPr>
            <a:r>
              <a:rPr lang="hu-HU" dirty="0"/>
              <a:t>anyagot, bejelöli, rajta a megfelelő helyeken a díszítések helyét, majd elkészíti a bevonást </a:t>
            </a:r>
            <a:r>
              <a:rPr lang="hu-HU" dirty="0" smtClean="0"/>
              <a:t>és a </a:t>
            </a:r>
            <a:r>
              <a:rPr lang="hu-HU" dirty="0"/>
              <a:t>díszítést. Legutolsó munkafázisként összeszereli az alkatrészeket és ellenőrzi-, kipróbálja </a:t>
            </a:r>
            <a:r>
              <a:rPr lang="hu-HU" dirty="0" smtClean="0"/>
              <a:t>a készterméket</a:t>
            </a:r>
            <a:r>
              <a:rPr lang="hu-HU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A szakma elsajátítását a jól felszerelt műhely könnyíti meg. </a:t>
            </a:r>
            <a:r>
              <a:rPr lang="hu-HU" dirty="0" smtClean="0"/>
              <a:t>Munkája </a:t>
            </a:r>
            <a:r>
              <a:rPr lang="hu-HU" dirty="0"/>
              <a:t>során </a:t>
            </a:r>
            <a:r>
              <a:rPr lang="hu-HU" dirty="0" smtClean="0"/>
              <a:t>használ szabászgépeket</a:t>
            </a:r>
            <a:r>
              <a:rPr lang="hu-HU" dirty="0"/>
              <a:t>, varrógépeket, fúrót, </a:t>
            </a:r>
            <a:r>
              <a:rPr lang="hu-HU" dirty="0" err="1"/>
              <a:t>kapocsbelövő</a:t>
            </a:r>
            <a:r>
              <a:rPr lang="hu-HU" dirty="0"/>
              <a:t> pisztolyt, valamint az </a:t>
            </a:r>
            <a:r>
              <a:rPr lang="hu-HU" dirty="0" smtClean="0"/>
              <a:t>összeszereléskor csavarbehajtót.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Nagyon keresett szakma, Székesfehérváron és környékén nagy a hiány kárpitos szakemberekből.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Csoportbontásban tanulható tantárgyak: idegen nyelv, informatika, matematika, szakmai tárgyak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09" y="104500"/>
            <a:ext cx="3135676" cy="20904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40344"/>
            <a:ext cx="10058400" cy="995082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Divatszabó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1264024"/>
            <a:ext cx="10517188" cy="5029199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Az ágazati alapképzés </a:t>
            </a:r>
            <a:r>
              <a:rPr lang="hu-HU" dirty="0"/>
              <a:t>fő irányvonala a kreativitás fejlesztése, a szakmai </a:t>
            </a:r>
            <a:r>
              <a:rPr lang="hu-HU" dirty="0" smtClean="0"/>
              <a:t>képzés</a:t>
            </a:r>
          </a:p>
          <a:p>
            <a:pPr marL="363538" algn="just">
              <a:lnSpc>
                <a:spcPct val="150000"/>
              </a:lnSpc>
              <a:spcBef>
                <a:spcPts val="0"/>
              </a:spcBef>
            </a:pPr>
            <a:r>
              <a:rPr lang="hu-HU" dirty="0" smtClean="0"/>
              <a:t>sokszínű megalapozása: művészeti ismeretek, divattörténet, divattervezés alapjai, színtípusok, testalkati jellemzők </a:t>
            </a:r>
            <a:r>
              <a:rPr lang="hu-HU" dirty="0"/>
              <a:t>és ezek gyakorlati alkalmazásával is megismerkednek a tanulók.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A kötelező tananyagot évente több alkalommal, egy-egy projekthéttel színesítjük.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Hagyományosan szervezünk divatbemutatókat</a:t>
            </a:r>
            <a:r>
              <a:rPr lang="hu-HU" dirty="0"/>
              <a:t>, ahol szakoktatóink és tanulóink által tervezett és készített ruhák kerülnek bemutatásra. </a:t>
            </a:r>
            <a:r>
              <a:rPr lang="hu-HU" dirty="0" smtClean="0"/>
              <a:t> Az országos </a:t>
            </a:r>
            <a:r>
              <a:rPr lang="hu-HU" dirty="0"/>
              <a:t>ÖKO modellversenyünk arra is lehetőséget ad, hogy alternatív alapanyagként </a:t>
            </a:r>
            <a:r>
              <a:rPr lang="hu-HU" dirty="0" err="1" smtClean="0"/>
              <a:t>újrahasznosítható</a:t>
            </a:r>
            <a:r>
              <a:rPr lang="hu-HU" dirty="0" smtClean="0"/>
              <a:t> hulladékokból </a:t>
            </a:r>
            <a:r>
              <a:rPr lang="hu-HU" dirty="0"/>
              <a:t>tervezzenek és készítsenek ruhákat a tanulók a kreativitás és környezetvédelem jegyében</a:t>
            </a:r>
            <a:r>
              <a:rPr lang="hu-HU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Csoportbontásban tanulható tantárgyak: idegen nyelv, informatika, matematika, szakmai tárgyak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078" y="40344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40344"/>
            <a:ext cx="10058400" cy="995082"/>
          </a:xfrm>
        </p:spPr>
        <p:txBody>
          <a:bodyPr>
            <a:normAutofit fontScale="90000"/>
          </a:bodyPr>
          <a:lstStyle/>
          <a:p>
            <a:r>
              <a:rPr lang="hu-HU" sz="4000" dirty="0"/>
              <a:t>8. osztályosok felvételi eljárásához kapcsolódó </a:t>
            </a:r>
            <a:r>
              <a:rPr lang="hu-HU" sz="4000" dirty="0" smtClean="0"/>
              <a:t>általános információk</a:t>
            </a:r>
            <a:r>
              <a:rPr lang="hu-HU" sz="4000" dirty="0"/>
              <a:t>: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43467" y="1035426"/>
            <a:ext cx="10517188" cy="5029199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Felvételi </a:t>
            </a:r>
            <a:r>
              <a:rPr lang="hu-HU" dirty="0"/>
              <a:t>a 7. osztály év végi és 8. osztály félévi magyar </a:t>
            </a:r>
            <a:r>
              <a:rPr lang="hu-HU" dirty="0" smtClean="0"/>
              <a:t>nyelv és irodalom</a:t>
            </a:r>
            <a:r>
              <a:rPr lang="hu-HU" dirty="0"/>
              <a:t>, történelem, matematika, idegen nyelv, informatika, technika/rajz osztályzatok, </a:t>
            </a:r>
            <a:r>
              <a:rPr lang="hu-HU" dirty="0" smtClean="0">
                <a:solidFill>
                  <a:srgbClr val="FF0000"/>
                </a:solidFill>
              </a:rPr>
              <a:t>technikumi osztályok esetében a központi felvételi</a:t>
            </a:r>
            <a:r>
              <a:rPr lang="hu-HU" dirty="0" smtClean="0"/>
              <a:t> vizsgán szerzett pontszámok, az </a:t>
            </a:r>
            <a:r>
              <a:rPr lang="hu-HU" dirty="0"/>
              <a:t>orvosi alkalmasság, bizonyos szakmák esetében pályaalkalmasság alapján történik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Honvéd kadét, a Közszolgálati technikus és a Sportedző képzés esetén erőnléti felmérés, és szóbeli elbeszélgetés is zajlik.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Tanulható </a:t>
            </a:r>
            <a:r>
              <a:rPr lang="hu-HU" dirty="0"/>
              <a:t>idegen nyelvek a rendelkezésre álló személyi feltételek alapján: angol nyelv, német nyelv.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Csoportbontásban </a:t>
            </a:r>
            <a:r>
              <a:rPr lang="hu-HU" dirty="0"/>
              <a:t>tanulható tantárgyak: idegen nyelv, informatika, matematika, szakmai tárgyak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tanulmányi területre egyéb pszichés fejlődési zavarral (súlyos tanulási, figyelem vagy magatartásszabályozási zavarral) küzdő, beilleszkedési, tanulási, magatartási nehézséggel küzdő tanulók is jelentkezhetnek; Megj.: SNI-s tanuló F 80-83-84-90 kóddal jelentkezhet </a:t>
            </a:r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188259"/>
            <a:ext cx="10058400" cy="99508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Átalakuló szakképzés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10517188" cy="53086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2019. szeptember 30-án megjelent az új OKJ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Szakmák szűntek meg, olvadtak egybe vagy alakultak át </a:t>
            </a:r>
          </a:p>
          <a:p>
            <a:pPr lvl="4"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759 szakmából 174 alapszakma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Alapszakmák képzése csak iskolarendszerben lesz lehetséges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Új képzési struktúra került kialakításra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5 típusú iskolában folyik a képzés 2020. szeptember 1-től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59262"/>
              </p:ext>
            </p:extLst>
          </p:nvPr>
        </p:nvGraphicFramePr>
        <p:xfrm>
          <a:off x="1052542" y="5080000"/>
          <a:ext cx="947958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861">
                  <a:extLst>
                    <a:ext uri="{9D8B030D-6E8A-4147-A177-3AD203B41FA5}">
                      <a16:colId xmlns:a16="http://schemas.microsoft.com/office/drawing/2014/main" xmlns="" val="1458174742"/>
                    </a:ext>
                  </a:extLst>
                </a:gridCol>
                <a:gridCol w="4429656">
                  <a:extLst>
                    <a:ext uri="{9D8B030D-6E8A-4147-A177-3AD203B41FA5}">
                      <a16:colId xmlns:a16="http://schemas.microsoft.com/office/drawing/2014/main" xmlns="" val="3296570073"/>
                    </a:ext>
                  </a:extLst>
                </a:gridCol>
                <a:gridCol w="1890066">
                  <a:extLst>
                    <a:ext uri="{9D8B030D-6E8A-4147-A177-3AD203B41FA5}">
                      <a16:colId xmlns:a16="http://schemas.microsoft.com/office/drawing/2014/main" xmlns="" val="1415873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0" dirty="0" smtClean="0">
                          <a:solidFill>
                            <a:schemeClr val="tx1"/>
                          </a:solidFill>
                        </a:rPr>
                        <a:t>Technikum</a:t>
                      </a:r>
                      <a:endParaRPr lang="hu-H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2400" b="0" dirty="0" smtClean="0">
                          <a:solidFill>
                            <a:schemeClr val="tx1"/>
                          </a:solidFill>
                        </a:rPr>
                        <a:t>Gimnázium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0" dirty="0" smtClean="0">
                          <a:solidFill>
                            <a:schemeClr val="tx1"/>
                          </a:solidFill>
                        </a:rPr>
                        <a:t>Szakképzés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731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0" dirty="0" smtClean="0">
                          <a:solidFill>
                            <a:schemeClr val="tx1"/>
                          </a:solidFill>
                        </a:rPr>
                        <a:t>Szakképző iskola</a:t>
                      </a:r>
                      <a:endParaRPr lang="hu-H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2400" b="0" dirty="0" smtClean="0">
                          <a:solidFill>
                            <a:schemeClr val="tx1"/>
                          </a:solidFill>
                        </a:rPr>
                        <a:t>Művészeti szakgimnázium</a:t>
                      </a:r>
                      <a:endParaRPr lang="hu-H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u-H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1190206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72515"/>
            <a:ext cx="10058400" cy="1008529"/>
          </a:xfrm>
        </p:spPr>
        <p:txBody>
          <a:bodyPr/>
          <a:lstStyle/>
          <a:p>
            <a:r>
              <a:rPr lang="hu-HU" dirty="0" smtClean="0"/>
              <a:t>Elérhetőségeink: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559859"/>
            <a:ext cx="10058400" cy="4300071"/>
          </a:xfrm>
        </p:spPr>
        <p:txBody>
          <a:bodyPr/>
          <a:lstStyle/>
          <a:p>
            <a:r>
              <a:rPr lang="hu-HU" dirty="0" smtClean="0"/>
              <a:t>Cím: Székesfehérvár, Seregélyesi u. 88-90.</a:t>
            </a:r>
          </a:p>
          <a:p>
            <a:r>
              <a:rPr lang="hu-HU" dirty="0" smtClean="0"/>
              <a:t>Telefon: </a:t>
            </a:r>
          </a:p>
          <a:p>
            <a:r>
              <a:rPr lang="hu-HU" dirty="0" smtClean="0"/>
              <a:t>+36 (22) </a:t>
            </a:r>
            <a:r>
              <a:rPr lang="hu-HU" smtClean="0"/>
              <a:t>315 369 / 2 mellék</a:t>
            </a:r>
            <a:endParaRPr lang="hu-HU" dirty="0" smtClean="0"/>
          </a:p>
          <a:p>
            <a:r>
              <a:rPr lang="hu-HU" dirty="0" smtClean="0"/>
              <a:t>+36 (70) 198 6261</a:t>
            </a:r>
          </a:p>
          <a:p>
            <a:r>
              <a:rPr lang="hu-HU" dirty="0" smtClean="0"/>
              <a:t>Email:</a:t>
            </a:r>
            <a:r>
              <a:rPr lang="hu-HU" dirty="0" smtClean="0">
                <a:solidFill>
                  <a:schemeClr val="bg1"/>
                </a:solidFill>
              </a:rPr>
              <a:t>	</a:t>
            </a:r>
            <a:r>
              <a:rPr lang="hu-HU" dirty="0" smtClean="0">
                <a:solidFill>
                  <a:schemeClr val="bg1"/>
                </a:solidFill>
                <a:hlinkClick r:id="rId2"/>
              </a:rPr>
              <a:t>titkarsag@arpadszki.hu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/>
              <a:t>Web: </a:t>
            </a:r>
            <a:r>
              <a:rPr lang="hu-HU" dirty="0" smtClean="0">
                <a:solidFill>
                  <a:schemeClr val="bg1"/>
                </a:solidFill>
              </a:rPr>
              <a:t>   </a:t>
            </a:r>
            <a:r>
              <a:rPr lang="hu-HU" dirty="0" smtClean="0">
                <a:solidFill>
                  <a:schemeClr val="bg1"/>
                </a:solidFill>
                <a:hlinkClick r:id="rId3"/>
              </a:rPr>
              <a:t>www.arpadszki.hu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/>
              <a:t>Az egyes tanulmányi területekről, </a:t>
            </a:r>
            <a:r>
              <a:rPr lang="hu-HU" dirty="0" smtClean="0"/>
              <a:t>tagozatkódokról, szakmákról </a:t>
            </a:r>
            <a:r>
              <a:rPr lang="hu-HU" dirty="0"/>
              <a:t>részletesebb információt az OKTATÁS menüpont alatt olvashatnak.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/>
              <a:t>Az iskola </a:t>
            </a:r>
            <a:r>
              <a:rPr lang="hu-HU" b="1" u="sng" dirty="0" smtClean="0"/>
              <a:t>előre egyeztetett időpontban </a:t>
            </a:r>
            <a:r>
              <a:rPr lang="hu-HU" dirty="0" smtClean="0"/>
              <a:t>felkereshető!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275" y="895179"/>
            <a:ext cx="2143699" cy="321554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84" y="94326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8" y="188672"/>
            <a:ext cx="10644991" cy="64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79872"/>
            <a:ext cx="10058400" cy="995082"/>
          </a:xfrm>
        </p:spPr>
        <p:txBody>
          <a:bodyPr>
            <a:normAutofit/>
          </a:bodyPr>
          <a:lstStyle/>
          <a:p>
            <a:r>
              <a:rPr lang="hu-HU" sz="4000" dirty="0"/>
              <a:t>Technikumi képzés újdonsága, előnyei: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655" y="920718"/>
            <a:ext cx="10517188" cy="5502116"/>
          </a:xfrm>
        </p:spPr>
        <p:txBody>
          <a:bodyPr>
            <a:normAutofit fontScale="92500"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/>
              <a:t>Először </a:t>
            </a:r>
            <a:r>
              <a:rPr lang="hu-HU" dirty="0"/>
              <a:t>ágazatot választ, amivel 2 évig ismerkedik.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/>
              <a:t>10</a:t>
            </a:r>
            <a:r>
              <a:rPr lang="hu-HU" dirty="0"/>
              <a:t>. évfolyam után történik a szakmaválasztás</a:t>
            </a:r>
            <a:r>
              <a:rPr lang="hu-HU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/>
              <a:t> </a:t>
            </a:r>
            <a:r>
              <a:rPr lang="hu-HU" dirty="0"/>
              <a:t>A technikum egyesíti a gimnázium és a szakmatanulás </a:t>
            </a:r>
            <a:r>
              <a:rPr lang="hu-HU" dirty="0" smtClean="0"/>
              <a:t>előnyeit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Matematikából, magyarból, történelemből, valamint egy idegen nyelvből ugyanaz a tananyagtartalom, ugyanolyan óraszámban, mint a gimnáziumban. Ezekből a közismereti tantárgyakból érettségi vizsgával zárul az oktatás, három tárgyból előrehozott érettségi lehetőséggel </a:t>
            </a:r>
            <a:endParaRPr lang="hu-HU" dirty="0" smtClean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b="1" dirty="0">
                <a:solidFill>
                  <a:schemeClr val="tx1"/>
                </a:solidFill>
              </a:rPr>
              <a:t>nyelvvizsga megszerzésére </a:t>
            </a:r>
            <a:r>
              <a:rPr lang="hu-HU" dirty="0">
                <a:solidFill>
                  <a:schemeClr val="tx1"/>
                </a:solidFill>
              </a:rPr>
              <a:t>a lehetőség adott, hiszen ugyanolyan </a:t>
            </a:r>
            <a:r>
              <a:rPr lang="hu-HU" dirty="0" err="1">
                <a:solidFill>
                  <a:schemeClr val="tx1"/>
                </a:solidFill>
              </a:rPr>
              <a:t>összóraszámban</a:t>
            </a:r>
            <a:r>
              <a:rPr lang="hu-HU" dirty="0">
                <a:solidFill>
                  <a:schemeClr val="tx1"/>
                </a:solidFill>
              </a:rPr>
              <a:t> történik a nyelvtanulás, mint a gimnáziumban, de itt </a:t>
            </a:r>
            <a:r>
              <a:rPr lang="hu-HU" b="1" dirty="0">
                <a:solidFill>
                  <a:schemeClr val="tx1"/>
                </a:solidFill>
              </a:rPr>
              <a:t>egy nyelvből </a:t>
            </a:r>
            <a:endParaRPr lang="hu-HU" b="1" dirty="0" smtClean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/>
                </a:solidFill>
              </a:rPr>
              <a:t>nem </a:t>
            </a:r>
            <a:r>
              <a:rPr lang="hu-HU" b="1" dirty="0">
                <a:solidFill>
                  <a:schemeClr val="tx1"/>
                </a:solidFill>
              </a:rPr>
              <a:t>kell ötödik érettségi tantárgyat választani</a:t>
            </a:r>
            <a:r>
              <a:rPr lang="hu-HU" dirty="0">
                <a:solidFill>
                  <a:schemeClr val="tx1"/>
                </a:solidFill>
              </a:rPr>
              <a:t>, mivel a szakmai vizsga lesz az ötödik érettségi </a:t>
            </a:r>
            <a:r>
              <a:rPr lang="hu-HU" dirty="0" smtClean="0">
                <a:solidFill>
                  <a:schemeClr val="tx1"/>
                </a:solidFill>
              </a:rPr>
              <a:t>tantárgy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/>
                </a:solidFill>
              </a:rPr>
              <a:t>a </a:t>
            </a:r>
            <a:r>
              <a:rPr lang="hu-HU" b="1" dirty="0">
                <a:solidFill>
                  <a:schemeClr val="tx1"/>
                </a:solidFill>
              </a:rPr>
              <a:t>technikusi vizsga emelt szintű érettségi tantárgynak </a:t>
            </a:r>
            <a:r>
              <a:rPr lang="hu-HU" b="1" dirty="0" smtClean="0">
                <a:solidFill>
                  <a:schemeClr val="tx1"/>
                </a:solidFill>
              </a:rPr>
              <a:t>számít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/>
              <a:t>Az </a:t>
            </a:r>
            <a:r>
              <a:rPr lang="hu-HU" dirty="0"/>
              <a:t>5 év elvégzése után </a:t>
            </a:r>
            <a:r>
              <a:rPr lang="hu-HU" b="1" dirty="0"/>
              <a:t>egyszerre kap érettségi bizonyítványt és a technikusi oklevelet </a:t>
            </a:r>
            <a:endParaRPr lang="hu-HU" b="1" dirty="0" smtClean="0"/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9" y="251493"/>
            <a:ext cx="9985154" cy="63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5059" y="1074954"/>
            <a:ext cx="10058400" cy="995082"/>
          </a:xfrm>
        </p:spPr>
        <p:txBody>
          <a:bodyPr>
            <a:normAutofit/>
          </a:bodyPr>
          <a:lstStyle/>
          <a:p>
            <a:r>
              <a:rPr lang="hu-HU" sz="4000" dirty="0"/>
              <a:t>A szakképző iskolai képzés újdonsága, előnyei: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1074954"/>
            <a:ext cx="10517188" cy="550211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/>
              <a:t>3 éves </a:t>
            </a:r>
            <a:r>
              <a:rPr lang="hu-HU" dirty="0" smtClean="0"/>
              <a:t>képzés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/>
              <a:t>az </a:t>
            </a:r>
            <a:r>
              <a:rPr lang="hu-HU" dirty="0"/>
              <a:t>első év ágazati ismereteket adó oktatás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/>
              <a:t>9</a:t>
            </a:r>
            <a:r>
              <a:rPr lang="hu-HU" dirty="0"/>
              <a:t>. évfolyam után még a technikummal átjárható rendszer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/>
              <a:t>9</a:t>
            </a:r>
            <a:r>
              <a:rPr lang="hu-HU" dirty="0"/>
              <a:t>. évfolyam után történik a szakmaválasztás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/>
              <a:t>10</a:t>
            </a:r>
            <a:r>
              <a:rPr lang="hu-HU" dirty="0"/>
              <a:t>. és 11. évfolyam szakmai képzés duális keretek között zajlik </a:t>
            </a:r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156990"/>
            <a:ext cx="10058400" cy="995082"/>
          </a:xfrm>
        </p:spPr>
        <p:txBody>
          <a:bodyPr>
            <a:normAutofit/>
          </a:bodyPr>
          <a:lstStyle/>
          <a:p>
            <a:r>
              <a:rPr lang="hu-HU" sz="4000" dirty="0" smtClean="0"/>
              <a:t>Duális képzés – Ösztöndíj rendszer</a:t>
            </a:r>
            <a:endParaRPr lang="hu-HU" sz="40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654531"/>
            <a:ext cx="10058400" cy="590228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/>
              <a:t>Az új képzési rendszerben, a technikumban és a szakképző iskolában is meghatározó a duális képzés. Ezt megerősíti a tanulószerződést felváltó tanulói munkaszerződés is, ami vállalkozások és diákok szempontjából is fontos, pozitív változás. </a:t>
            </a:r>
            <a:endParaRPr lang="hu-HU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/>
              <a:t>Mindkét </a:t>
            </a:r>
            <a:r>
              <a:rPr lang="hu-HU" dirty="0"/>
              <a:t>iskolatípusban fontos változás: </a:t>
            </a:r>
            <a:endParaRPr lang="hu-HU" dirty="0" smtClean="0"/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duális képzésben munkaszerződés van. </a:t>
            </a:r>
            <a:endParaRPr lang="hu-HU" dirty="0" smtClean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Aki </a:t>
            </a:r>
            <a:r>
              <a:rPr lang="hu-HU" dirty="0">
                <a:solidFill>
                  <a:schemeClr val="tx1"/>
                </a:solidFill>
              </a:rPr>
              <a:t>önhibáján kívül nem tud részt venni duális képzésben, az szakképzési ösztöndíjat kap. </a:t>
            </a:r>
            <a:endParaRPr lang="hu-HU" dirty="0" smtClean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Míg </a:t>
            </a:r>
            <a:r>
              <a:rPr lang="hu-HU" dirty="0">
                <a:solidFill>
                  <a:schemeClr val="tx1"/>
                </a:solidFill>
              </a:rPr>
              <a:t>a jelenlegi rendszerben van diák, aki sem ösztöndíjat, sem tanulószerződést nem kap, van, aki mindkettőt, addig az új rendszerben ösztöndíj vagy munkaszerződés van. </a:t>
            </a:r>
            <a:endParaRPr lang="hu-HU" dirty="0" smtClean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Nincs hiányszakma, minden 9. évfolyamos tanuló kap ösztöndíjat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Ha szakmát szerez, pályakezdési támogatást kap vizsgaeredménytől függően.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156990"/>
            <a:ext cx="10058400" cy="680292"/>
          </a:xfrm>
        </p:spPr>
        <p:txBody>
          <a:bodyPr>
            <a:normAutofit/>
          </a:bodyPr>
          <a:lstStyle/>
          <a:p>
            <a:r>
              <a:rPr lang="hu-HU" dirty="0" smtClean="0"/>
              <a:t>Duális képzés – Ösztöndíj rendszer</a:t>
            </a:r>
            <a:endParaRPr lang="hu-HU" b="1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85188"/>
              </p:ext>
            </p:extLst>
          </p:nvPr>
        </p:nvGraphicFramePr>
        <p:xfrm>
          <a:off x="936434" y="1298947"/>
          <a:ext cx="10058400" cy="207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xmlns="" val="310635136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93040142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238319130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245086545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12926506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13.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1314972"/>
                  </a:ext>
                </a:extLst>
              </a:tr>
              <a:tr h="793156">
                <a:tc row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Szakképzési ösztöndíj</a:t>
                      </a:r>
                      <a:endParaRPr lang="hu-H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Szakképzési ösztöndíj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Szakképzési ösztöndíj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Szakképzési ösztöndíj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Szakképzési ösztöndíj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3879965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Munkaszerződés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Munkaszerződés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Munkaszerződés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7686925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684212" y="837282"/>
            <a:ext cx="200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Technikum</a:t>
            </a:r>
            <a:endParaRPr lang="hu-HU" sz="2400" dirty="0"/>
          </a:p>
        </p:txBody>
      </p:sp>
      <p:sp>
        <p:nvSpPr>
          <p:cNvPr id="10" name="Téglalap 9"/>
          <p:cNvSpPr/>
          <p:nvPr/>
        </p:nvSpPr>
        <p:spPr>
          <a:xfrm>
            <a:off x="6411447" y="2565231"/>
            <a:ext cx="544636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sz="1600" dirty="0"/>
              <a:t>vagy</a:t>
            </a:r>
          </a:p>
        </p:txBody>
      </p:sp>
      <p:sp>
        <p:nvSpPr>
          <p:cNvPr id="11" name="Téglalap 10"/>
          <p:cNvSpPr/>
          <p:nvPr/>
        </p:nvSpPr>
        <p:spPr>
          <a:xfrm>
            <a:off x="8430822" y="2538959"/>
            <a:ext cx="544636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sz="1600" dirty="0"/>
              <a:t>vagy</a:t>
            </a:r>
          </a:p>
        </p:txBody>
      </p:sp>
      <p:sp>
        <p:nvSpPr>
          <p:cNvPr id="12" name="Téglalap 11"/>
          <p:cNvSpPr/>
          <p:nvPr/>
        </p:nvSpPr>
        <p:spPr>
          <a:xfrm>
            <a:off x="684212" y="3369342"/>
            <a:ext cx="2257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Szakképző iskola</a:t>
            </a:r>
            <a:endParaRPr lang="hu-HU" sz="2400" dirty="0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1951"/>
              </p:ext>
            </p:extLst>
          </p:nvPr>
        </p:nvGraphicFramePr>
        <p:xfrm>
          <a:off x="936433" y="3981162"/>
          <a:ext cx="601964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128">
                  <a:extLst>
                    <a:ext uri="{9D8B030D-6E8A-4147-A177-3AD203B41FA5}">
                      <a16:colId xmlns:a16="http://schemas.microsoft.com/office/drawing/2014/main" xmlns="" val="2034442048"/>
                    </a:ext>
                  </a:extLst>
                </a:gridCol>
                <a:gridCol w="1981787">
                  <a:extLst>
                    <a:ext uri="{9D8B030D-6E8A-4147-A177-3AD203B41FA5}">
                      <a16:colId xmlns:a16="http://schemas.microsoft.com/office/drawing/2014/main" xmlns="" val="2461284472"/>
                    </a:ext>
                  </a:extLst>
                </a:gridCol>
                <a:gridCol w="1960734">
                  <a:extLst>
                    <a:ext uri="{9D8B030D-6E8A-4147-A177-3AD203B41FA5}">
                      <a16:colId xmlns:a16="http://schemas.microsoft.com/office/drawing/2014/main" xmlns="" val="367610341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11.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0728708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Szakképzési ösztöndíj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Szakképzési ösztöndíj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Szakképzési ösztöndíj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8891757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Munkaszerződés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Munkaszerződés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7672882"/>
                  </a:ext>
                </a:extLst>
              </a:tr>
            </a:tbl>
          </a:graphicData>
        </a:graphic>
      </p:graphicFrame>
      <p:sp>
        <p:nvSpPr>
          <p:cNvPr id="15" name="Téglalap 14"/>
          <p:cNvSpPr/>
          <p:nvPr/>
        </p:nvSpPr>
        <p:spPr>
          <a:xfrm>
            <a:off x="4425477" y="5095168"/>
            <a:ext cx="544636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sz="1600" dirty="0"/>
              <a:t>vagy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0450198" y="2538959"/>
            <a:ext cx="544636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sz="1600" dirty="0"/>
              <a:t>vagy</a:t>
            </a:r>
          </a:p>
        </p:txBody>
      </p:sp>
      <p:sp>
        <p:nvSpPr>
          <p:cNvPr id="17" name="Téglalap 16"/>
          <p:cNvSpPr/>
          <p:nvPr/>
        </p:nvSpPr>
        <p:spPr>
          <a:xfrm>
            <a:off x="6411447" y="5095168"/>
            <a:ext cx="544636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sz="1600" dirty="0"/>
              <a:t>vagy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564777"/>
            <a:ext cx="10058400" cy="1021976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Tervezett Technikumi osztályok</a:t>
            </a:r>
            <a:endParaRPr lang="hu-HU" sz="4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622177" y="2017059"/>
            <a:ext cx="6925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Elektronika és elektrotechnika</a:t>
            </a:r>
          </a:p>
          <a:p>
            <a:pPr algn="ctr"/>
            <a:r>
              <a:rPr lang="hu-HU" sz="4000" dirty="0" smtClean="0"/>
              <a:t>Rendészet és közszolgálat</a:t>
            </a:r>
          </a:p>
          <a:p>
            <a:pPr algn="ctr"/>
            <a:r>
              <a:rPr lang="hu-HU" sz="4000" dirty="0" smtClean="0"/>
              <a:t>Szépészet</a:t>
            </a:r>
          </a:p>
          <a:p>
            <a:pPr algn="ctr"/>
            <a:r>
              <a:rPr lang="hu-HU" sz="4000" dirty="0" smtClean="0"/>
              <a:t>Sport</a:t>
            </a:r>
          </a:p>
          <a:p>
            <a:pPr algn="ctr"/>
            <a:r>
              <a:rPr lang="hu-HU" sz="4000" dirty="0" smtClean="0"/>
              <a:t>Honvédelem</a:t>
            </a:r>
            <a:endParaRPr lang="hu-H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25" y="4554400"/>
            <a:ext cx="15184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2288</TotalTime>
  <Words>1372</Words>
  <Application>Microsoft Office PowerPoint</Application>
  <PresentationFormat>Egyéni</PresentationFormat>
  <Paragraphs>145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Gallery</vt:lpstr>
      <vt:lpstr>Székesfehérvári SZC</vt:lpstr>
      <vt:lpstr>Átalakuló szakképzés</vt:lpstr>
      <vt:lpstr>PowerPoint bemutató</vt:lpstr>
      <vt:lpstr>Technikumi képzés újdonsága, előnyei:</vt:lpstr>
      <vt:lpstr>PowerPoint bemutató</vt:lpstr>
      <vt:lpstr>A szakképző iskolai képzés újdonsága, előnyei:</vt:lpstr>
      <vt:lpstr>Duális képzés – Ösztöndíj rendszer</vt:lpstr>
      <vt:lpstr>Duális képzés – Ösztöndíj rendszer</vt:lpstr>
      <vt:lpstr>Tervezett Technikumi osztályok</vt:lpstr>
      <vt:lpstr>Elektronika és elektrotechnika</vt:lpstr>
      <vt:lpstr>Rendészet és közszolgálat</vt:lpstr>
      <vt:lpstr>Szépészet</vt:lpstr>
      <vt:lpstr>Sport</vt:lpstr>
      <vt:lpstr>Honvédelem</vt:lpstr>
      <vt:lpstr>Tervezett Szakképző iskolai osztályok</vt:lpstr>
      <vt:lpstr>Villanyszerelő   Elektronikai műszerész</vt:lpstr>
      <vt:lpstr>Kárpitos</vt:lpstr>
      <vt:lpstr>Divatszabó</vt:lpstr>
      <vt:lpstr>8. osztályosok felvételi eljárásához kapcsolódó általános információk:</vt:lpstr>
      <vt:lpstr>Elérhetőségeink: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Székesfehérvári SZC Árpád Szakgimnáziuma, Szakközépiskolája és kollégiuma</dc:title>
  <dc:creator>Szeremi Kriszta</dc:creator>
  <cp:lastModifiedBy>Dolgozo</cp:lastModifiedBy>
  <cp:revision>52</cp:revision>
  <dcterms:created xsi:type="dcterms:W3CDTF">2016-10-11T19:55:48Z</dcterms:created>
  <dcterms:modified xsi:type="dcterms:W3CDTF">2020-10-12T12:46:52Z</dcterms:modified>
</cp:coreProperties>
</file>